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 id="336" r:id="rId23"/>
    <p:sldId id="320" r:id="rId24"/>
    <p:sldId id="341" r:id="rId25"/>
    <p:sldId id="328" r:id="rId26"/>
    <p:sldId id="329" r:id="rId27"/>
    <p:sldId id="330" r:id="rId28"/>
    <p:sldId id="332" r:id="rId29"/>
    <p:sldId id="333" r:id="rId30"/>
    <p:sldId id="334" r:id="rId31"/>
    <p:sldId id="331" r:id="rId32"/>
    <p:sldId id="326" r:id="rId33"/>
    <p:sldId id="340" r:id="rId34"/>
    <p:sldId id="342" r:id="rId35"/>
    <p:sldId id="343" r:id="rId36"/>
    <p:sldId id="344" r:id="rId37"/>
    <p:sldId id="345" r:id="rId38"/>
    <p:sldId id="346" r:id="rId39"/>
    <p:sldId id="347" r:id="rId40"/>
    <p:sldId id="348" r:id="rId41"/>
    <p:sldId id="349" r:id="rId42"/>
    <p:sldId id="327" r:id="rId43"/>
    <p:sldId id="351" r:id="rId44"/>
    <p:sldId id="352" r:id="rId45"/>
    <p:sldId id="353" r:id="rId46"/>
    <p:sldId id="354" r:id="rId47"/>
    <p:sldId id="355" r:id="rId48"/>
    <p:sldId id="356" r:id="rId49"/>
    <p:sldId id="357" r:id="rId50"/>
    <p:sldId id="358" r:id="rId51"/>
    <p:sldId id="359" r:id="rId52"/>
    <p:sldId id="339" r:id="rId53"/>
    <p:sldId id="350" r:id="rId54"/>
    <p:sldId id="325" r:id="rId55"/>
    <p:sldId id="360" r:id="rId56"/>
    <p:sldId id="362" r:id="rId57"/>
    <p:sldId id="363" r:id="rId58"/>
    <p:sldId id="364" r:id="rId59"/>
    <p:sldId id="365" r:id="rId60"/>
    <p:sldId id="366" r:id="rId61"/>
    <p:sldId id="367" r:id="rId62"/>
    <p:sldId id="368" r:id="rId63"/>
    <p:sldId id="369" r:id="rId64"/>
    <p:sldId id="3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3/5/2021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3/5/2021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3/5/2021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3/5/2021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137" y="2678806"/>
            <a:ext cx="9426042" cy="830997"/>
          </a:xfrm>
          <a:prstGeom prst="rect">
            <a:avLst/>
          </a:prstGeom>
          <a:noFill/>
        </p:spPr>
        <p:txBody>
          <a:bodyPr wrap="none" rtlCol="0">
            <a:spAutoFit/>
          </a:bodyPr>
          <a:lstStyle/>
          <a:p>
            <a:pPr algn="ctr"/>
            <a:r>
              <a:rPr lang="en-US" sz="2400" dirty="0" smtClean="0"/>
              <a:t>Models of ring counts by cross-section height of harvested trees to use for</a:t>
            </a:r>
          </a:p>
          <a:p>
            <a:pPr algn="ctr"/>
            <a:r>
              <a:rPr lang="en-US" sz="2400" dirty="0" smtClean="0"/>
              <a:t>correcting coring heights of tree cores</a:t>
            </a:r>
            <a:endParaRPr lang="en-US" sz="2400" dirty="0"/>
          </a:p>
        </p:txBody>
      </p:sp>
    </p:spTree>
    <p:extLst>
      <p:ext uri="{BB962C8B-B14F-4D97-AF65-F5344CB8AC3E}">
        <p14:creationId xmlns:p14="http://schemas.microsoft.com/office/powerpoint/2010/main" val="394373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856445" y="717881"/>
            <a:ext cx="6774996" cy="646331"/>
          </a:xfrm>
          <a:prstGeom prst="rect">
            <a:avLst/>
          </a:prstGeom>
          <a:noFill/>
        </p:spPr>
        <p:txBody>
          <a:bodyPr wrap="none" rtlCol="0">
            <a:spAutoFit/>
          </a:bodyPr>
          <a:lstStyle/>
          <a:p>
            <a:r>
              <a:rPr lang="en-US" b="1" dirty="0" err="1"/>
              <a:t>AddRings</a:t>
            </a:r>
            <a:r>
              <a:rPr lang="en-US" b="1" dirty="0"/>
              <a:t> ~ </a:t>
            </a:r>
            <a:r>
              <a:rPr lang="en-US" b="1" dirty="0" smtClean="0"/>
              <a:t>Patch + (</a:t>
            </a:r>
            <a:r>
              <a:rPr lang="en-US" b="1" dirty="0"/>
              <a:t>1 | </a:t>
            </a:r>
            <a:r>
              <a:rPr lang="en-US" b="1" dirty="0" smtClean="0"/>
              <a:t>Sapling) + (1 </a:t>
            </a:r>
            <a:r>
              <a:rPr lang="en-US" b="1" dirty="0"/>
              <a:t>| </a:t>
            </a:r>
            <a:r>
              <a:rPr lang="en-US" b="1" dirty="0" smtClean="0"/>
              <a:t>Plot), offset = log (</a:t>
            </a:r>
            <a:r>
              <a:rPr lang="en-US" b="1" dirty="0" err="1" smtClean="0"/>
              <a:t>Height_RC</a:t>
            </a:r>
            <a:r>
              <a:rPr lang="en-US" b="1" dirty="0" smtClean="0"/>
              <a:t>)</a:t>
            </a:r>
            <a:r>
              <a:rPr lang="en-US" dirty="0" smtClean="0"/>
              <a:t>, </a:t>
            </a:r>
          </a:p>
          <a:p>
            <a:r>
              <a:rPr lang="en-US" dirty="0" smtClean="0"/>
              <a:t>	family </a:t>
            </a:r>
            <a:r>
              <a:rPr lang="en-US" dirty="0"/>
              <a:t>= </a:t>
            </a:r>
            <a:r>
              <a:rPr lang="en-US" dirty="0" err="1" smtClean="0"/>
              <a:t>poisson</a:t>
            </a:r>
            <a:r>
              <a:rPr lang="en-US" dirty="0" smtClean="0"/>
              <a:t>, link </a:t>
            </a:r>
            <a:r>
              <a:rPr lang="en-US" dirty="0"/>
              <a:t>= </a:t>
            </a:r>
            <a:r>
              <a:rPr lang="en-US" dirty="0" smtClean="0"/>
              <a:t>“log")</a:t>
            </a:r>
            <a:endParaRPr lang="en-US" dirty="0"/>
          </a:p>
        </p:txBody>
      </p:sp>
      <p:sp>
        <p:nvSpPr>
          <p:cNvPr id="6" name="TextBox 5"/>
          <p:cNvSpPr txBox="1"/>
          <p:nvPr/>
        </p:nvSpPr>
        <p:spPr>
          <a:xfrm>
            <a:off x="457200" y="152892"/>
            <a:ext cx="9482661" cy="369332"/>
          </a:xfrm>
          <a:prstGeom prst="rect">
            <a:avLst/>
          </a:prstGeom>
          <a:noFill/>
        </p:spPr>
        <p:txBody>
          <a:bodyPr wrap="none" rtlCol="0">
            <a:spAutoFit/>
          </a:bodyPr>
          <a:lstStyle/>
          <a:p>
            <a:r>
              <a:rPr lang="en-US" b="1" dirty="0" smtClean="0"/>
              <a:t>V1:</a:t>
            </a:r>
            <a:r>
              <a:rPr lang="en-US" dirty="0" smtClean="0"/>
              <a:t>  Model of total additional rings relative to the root-shoot boundary for heights of ring count &gt; 0</a:t>
            </a:r>
            <a:endParaRPr lang="en-US" dirty="0"/>
          </a:p>
        </p:txBody>
      </p:sp>
      <p:sp>
        <p:nvSpPr>
          <p:cNvPr id="8" name="Rectangle 7"/>
          <p:cNvSpPr/>
          <p:nvPr/>
        </p:nvSpPr>
        <p:spPr>
          <a:xfrm>
            <a:off x="368300" y="1913818"/>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AddRings</a:t>
            </a:r>
            <a:r>
              <a:rPr lang="en-US" dirty="0"/>
              <a:t> ~ Patch + (1 | Sapling) + (1 | Plot)</a:t>
            </a:r>
          </a:p>
          <a:p>
            <a:r>
              <a:rPr lang="en-US" dirty="0"/>
              <a:t> observations: 1121</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a:t>
            </a:r>
            <a:r>
              <a:rPr lang="en-US" dirty="0" smtClean="0"/>
              <a:t>0.547   0.089 </a:t>
            </a:r>
            <a:endParaRPr lang="en-US" dirty="0"/>
          </a:p>
          <a:p>
            <a:r>
              <a:rPr lang="en-US" dirty="0" err="1"/>
              <a:t>PatchBurned</a:t>
            </a:r>
            <a:r>
              <a:rPr lang="en-US" dirty="0"/>
              <a:t> Forest </a:t>
            </a:r>
            <a:r>
              <a:rPr lang="en-US" dirty="0" smtClean="0"/>
              <a:t>	-1.298   0.131 </a:t>
            </a:r>
            <a:endParaRPr lang="en-US" dirty="0"/>
          </a:p>
          <a:p>
            <a:r>
              <a:rPr lang="en-US" dirty="0" err="1"/>
              <a:t>PatchForest</a:t>
            </a:r>
            <a:r>
              <a:rPr lang="en-US" dirty="0"/>
              <a:t>        </a:t>
            </a:r>
            <a:r>
              <a:rPr lang="en-US" dirty="0" smtClean="0"/>
              <a:t>		-0.355   0.119 </a:t>
            </a:r>
            <a:endParaRPr lang="en-US" dirty="0"/>
          </a:p>
          <a:p>
            <a:r>
              <a:rPr lang="en-US" dirty="0" err="1"/>
              <a:t>PatchTransition</a:t>
            </a:r>
            <a:r>
              <a:rPr lang="en-US" dirty="0"/>
              <a:t>    </a:t>
            </a:r>
            <a:r>
              <a:rPr lang="en-US" dirty="0" smtClean="0"/>
              <a:t>		-</a:t>
            </a:r>
            <a:r>
              <a:rPr lang="en-US" dirty="0"/>
              <a:t>0.77 </a:t>
            </a:r>
            <a:r>
              <a:rPr lang="en-US" dirty="0" smtClean="0"/>
              <a:t>0  0.133 </a:t>
            </a:r>
            <a:endParaRPr lang="en-US" dirty="0"/>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0.328   </a:t>
            </a:r>
            <a:endParaRPr lang="en-US" dirty="0"/>
          </a:p>
          <a:p>
            <a:r>
              <a:rPr lang="en-US" dirty="0"/>
              <a:t> Plot    (Intercept) </a:t>
            </a:r>
            <a:r>
              <a:rPr lang="en-US" dirty="0" smtClean="0"/>
              <a:t>		0.160   </a:t>
            </a:r>
            <a:endParaRPr lang="en-US" dirty="0"/>
          </a:p>
          <a:p>
            <a:r>
              <a:rPr lang="en-US" dirty="0"/>
              <a:t>Num. levels: Sapling 105, Plot 31</a:t>
            </a:r>
          </a:p>
        </p:txBody>
      </p:sp>
      <p:pic>
        <p:nvPicPr>
          <p:cNvPr id="9" name="Picture 8"/>
          <p:cNvPicPr>
            <a:picLocks noChangeAspect="1"/>
          </p:cNvPicPr>
          <p:nvPr/>
        </p:nvPicPr>
        <p:blipFill>
          <a:blip r:embed="rId2"/>
          <a:stretch>
            <a:fillRect/>
          </a:stretch>
        </p:blipFill>
        <p:spPr>
          <a:xfrm>
            <a:off x="6253296" y="1559869"/>
            <a:ext cx="5234659" cy="5234659"/>
          </a:xfrm>
          <a:prstGeom prst="rect">
            <a:avLst/>
          </a:prstGeom>
        </p:spPr>
      </p:pic>
    </p:spTree>
    <p:extLst>
      <p:ext uri="{BB962C8B-B14F-4D97-AF65-F5344CB8AC3E}">
        <p14:creationId xmlns:p14="http://schemas.microsoft.com/office/powerpoint/2010/main" val="262288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068" y="660136"/>
            <a:ext cx="6197864" cy="6197864"/>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41661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3" name="Picture 2"/>
          <p:cNvPicPr>
            <a:picLocks noChangeAspect="1"/>
          </p:cNvPicPr>
          <p:nvPr/>
        </p:nvPicPr>
        <p:blipFill>
          <a:blip r:embed="rId2"/>
          <a:stretch>
            <a:fillRect/>
          </a:stretch>
        </p:blipFill>
        <p:spPr>
          <a:xfrm>
            <a:off x="3119639" y="709436"/>
            <a:ext cx="5952722" cy="5952722"/>
          </a:xfrm>
          <a:prstGeom prst="rect">
            <a:avLst/>
          </a:prstGeom>
        </p:spPr>
      </p:pic>
    </p:spTree>
    <p:extLst>
      <p:ext uri="{BB962C8B-B14F-4D97-AF65-F5344CB8AC3E}">
        <p14:creationId xmlns:p14="http://schemas.microsoft.com/office/powerpoint/2010/main" val="337119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
        <p:nvSpPr>
          <p:cNvPr id="5" name="TextBox 4"/>
          <p:cNvSpPr txBox="1"/>
          <p:nvPr/>
        </p:nvSpPr>
        <p:spPr>
          <a:xfrm>
            <a:off x="8151341" y="2884868"/>
            <a:ext cx="1169744" cy="369332"/>
          </a:xfrm>
          <a:prstGeom prst="rect">
            <a:avLst/>
          </a:prstGeom>
          <a:noFill/>
        </p:spPr>
        <p:txBody>
          <a:bodyPr wrap="none" rtlCol="0">
            <a:spAutoFit/>
          </a:bodyPr>
          <a:lstStyle/>
          <a:p>
            <a:r>
              <a:rPr lang="en-US" dirty="0" smtClean="0"/>
              <a:t>Dispersion</a:t>
            </a:r>
            <a:endParaRPr lang="en-US" dirty="0"/>
          </a:p>
        </p:txBody>
      </p:sp>
    </p:spTree>
    <p:extLst>
      <p:ext uri="{BB962C8B-B14F-4D97-AF65-F5344CB8AC3E}">
        <p14:creationId xmlns:p14="http://schemas.microsoft.com/office/powerpoint/2010/main" val="32702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33700" y="522224"/>
            <a:ext cx="6324600" cy="6324600"/>
          </a:xfrm>
          <a:prstGeom prst="rect">
            <a:avLst/>
          </a:prstGeom>
        </p:spPr>
      </p:pic>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200672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4698105" y="533400"/>
            <a:ext cx="6324600" cy="6324600"/>
          </a:xfrm>
          <a:prstGeom prst="rect">
            <a:avLst/>
          </a:prstGeom>
        </p:spPr>
      </p:pic>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21057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3" name="Picture 2"/>
          <p:cNvPicPr>
            <a:picLocks noChangeAspect="1"/>
          </p:cNvPicPr>
          <p:nvPr/>
        </p:nvPicPr>
        <p:blipFill>
          <a:blip r:embed="rId2"/>
          <a:stretch>
            <a:fillRect/>
          </a:stretch>
        </p:blipFill>
        <p:spPr>
          <a:xfrm>
            <a:off x="4646590" y="522224"/>
            <a:ext cx="6324600" cy="6324600"/>
          </a:xfrm>
          <a:prstGeom prst="rect">
            <a:avLst/>
          </a:prstGeom>
        </p:spPr>
      </p:pic>
    </p:spTree>
    <p:extLst>
      <p:ext uri="{BB962C8B-B14F-4D97-AF65-F5344CB8AC3E}">
        <p14:creationId xmlns:p14="http://schemas.microsoft.com/office/powerpoint/2010/main" val="3096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5277" y="1408212"/>
            <a:ext cx="3541690" cy="1477328"/>
          </a:xfrm>
          <a:prstGeom prst="rect">
            <a:avLst/>
          </a:prstGeom>
          <a:noFill/>
        </p:spPr>
        <p:txBody>
          <a:bodyPr wrap="square" rtlCol="0">
            <a:spAutoFit/>
          </a:bodyPr>
          <a:lstStyle/>
          <a:p>
            <a:r>
              <a:rPr lang="en-US" dirty="0" smtClean="0"/>
              <a:t>Additional </a:t>
            </a:r>
            <a:r>
              <a:rPr lang="en-US" dirty="0"/>
              <a:t>rings vs. height, grouped by </a:t>
            </a:r>
            <a:r>
              <a:rPr lang="en-US" dirty="0" smtClean="0"/>
              <a:t>patch; overlay of posterior </a:t>
            </a:r>
            <a:r>
              <a:rPr lang="en-US" dirty="0"/>
              <a:t>distribution (median and 95% credible interval) of expectation and PPD</a:t>
            </a:r>
          </a:p>
        </p:txBody>
      </p:sp>
      <p:pic>
        <p:nvPicPr>
          <p:cNvPr id="2" name="Picture 1"/>
          <p:cNvPicPr>
            <a:picLocks noChangeAspect="1"/>
          </p:cNvPicPr>
          <p:nvPr/>
        </p:nvPicPr>
        <p:blipFill>
          <a:blip r:embed="rId2"/>
          <a:stretch>
            <a:fillRect/>
          </a:stretch>
        </p:blipFill>
        <p:spPr>
          <a:xfrm>
            <a:off x="4814015" y="533400"/>
            <a:ext cx="6324600" cy="6324600"/>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5" name="TextBox 4"/>
          <p:cNvSpPr txBox="1"/>
          <p:nvPr/>
        </p:nvSpPr>
        <p:spPr>
          <a:xfrm>
            <a:off x="815277" y="4531632"/>
            <a:ext cx="2394117" cy="646331"/>
          </a:xfrm>
          <a:prstGeom prst="rect">
            <a:avLst/>
          </a:prstGeom>
          <a:noFill/>
        </p:spPr>
        <p:txBody>
          <a:bodyPr wrap="none" rtlCol="0">
            <a:spAutoFit/>
          </a:bodyPr>
          <a:lstStyle/>
          <a:p>
            <a:r>
              <a:rPr lang="en-US" dirty="0"/>
              <a:t>harv_GLMMv1_fits.png</a:t>
            </a:r>
          </a:p>
          <a:p>
            <a:endParaRPr lang="en-US" dirty="0"/>
          </a:p>
        </p:txBody>
      </p:sp>
      <p:sp>
        <p:nvSpPr>
          <p:cNvPr id="7" name="TextBox 6"/>
          <p:cNvSpPr txBox="1"/>
          <p:nvPr/>
        </p:nvSpPr>
        <p:spPr>
          <a:xfrm>
            <a:off x="624920" y="3385420"/>
            <a:ext cx="3832011" cy="646331"/>
          </a:xfrm>
          <a:prstGeom prst="rect">
            <a:avLst/>
          </a:prstGeom>
          <a:noFill/>
        </p:spPr>
        <p:txBody>
          <a:bodyPr wrap="none" rtlCol="0">
            <a:spAutoFit/>
          </a:bodyPr>
          <a:lstStyle/>
          <a:p>
            <a:r>
              <a:rPr lang="en-US" dirty="0" smtClean="0"/>
              <a:t>darker gray = </a:t>
            </a:r>
            <a:r>
              <a:rPr lang="en-US" dirty="0" err="1" smtClean="0"/>
              <a:t>predata</a:t>
            </a:r>
            <a:r>
              <a:rPr lang="en-US" dirty="0" smtClean="0"/>
              <a:t>, </a:t>
            </a:r>
            <a:r>
              <a:rPr lang="en-US" dirty="0" err="1" smtClean="0"/>
              <a:t>pre_epred</a:t>
            </a:r>
            <a:r>
              <a:rPr lang="en-US" dirty="0" smtClean="0"/>
              <a:t> stats;</a:t>
            </a:r>
          </a:p>
          <a:p>
            <a:r>
              <a:rPr lang="en-US" dirty="0" smtClean="0"/>
              <a:t>lighter gray = </a:t>
            </a:r>
            <a:r>
              <a:rPr lang="en-US" dirty="0" err="1" smtClean="0"/>
              <a:t>predata</a:t>
            </a:r>
            <a:r>
              <a:rPr lang="en-US" dirty="0" smtClean="0"/>
              <a:t>, </a:t>
            </a:r>
            <a:r>
              <a:rPr lang="en-US" dirty="0" err="1" smtClean="0"/>
              <a:t>pre_ppd_stats</a:t>
            </a:r>
            <a:endParaRPr lang="en-US" dirty="0"/>
          </a:p>
        </p:txBody>
      </p:sp>
    </p:spTree>
    <p:extLst>
      <p:ext uri="{BB962C8B-B14F-4D97-AF65-F5344CB8AC3E}">
        <p14:creationId xmlns:p14="http://schemas.microsoft.com/office/powerpoint/2010/main" val="414038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1339403"/>
            <a:ext cx="9981127" cy="1477328"/>
          </a:xfrm>
          <a:prstGeom prst="rect">
            <a:avLst/>
          </a:prstGeom>
          <a:noFill/>
        </p:spPr>
        <p:txBody>
          <a:bodyPr wrap="square" rtlCol="0">
            <a:spAutoFit/>
          </a:bodyPr>
          <a:lstStyle/>
          <a:p>
            <a:r>
              <a:rPr lang="en-US" dirty="0" smtClean="0"/>
              <a:t>Questions for </a:t>
            </a:r>
            <a:r>
              <a:rPr lang="en-US" dirty="0" err="1" smtClean="0"/>
              <a:t>Buhle</a:t>
            </a:r>
            <a:r>
              <a:rPr lang="en-US" dirty="0" smtClean="0"/>
              <a:t>:</a:t>
            </a:r>
          </a:p>
          <a:p>
            <a:pPr marL="342900" indent="-342900">
              <a:buFont typeface="+mj-lt"/>
              <a:buAutoNum type="arabicPeriod"/>
            </a:pPr>
            <a:r>
              <a:rPr lang="en-US" dirty="0" smtClean="0"/>
              <a:t>lines 152+ re </a:t>
            </a:r>
            <a:r>
              <a:rPr lang="en-US" dirty="0" err="1" smtClean="0"/>
              <a:t>fitdata</a:t>
            </a:r>
            <a:r>
              <a:rPr lang="en-US" dirty="0" smtClean="0"/>
              <a:t> for inverse-link transformed linear predictor and PPD as function of height and patch; use “new” level of grouping factors to marginalize over plot- and tree-level variance (predictions are for “random tree in a random plot</a:t>
            </a:r>
            <a:r>
              <a:rPr lang="en-US" dirty="0"/>
              <a:t>”); interpreting harv_GLMMv1_fits.png</a:t>
            </a:r>
            <a:endParaRPr lang="en-US" dirty="0" smtClean="0"/>
          </a:p>
          <a:p>
            <a:endParaRPr lang="en-US" dirty="0"/>
          </a:p>
        </p:txBody>
      </p:sp>
    </p:spTree>
    <p:extLst>
      <p:ext uri="{BB962C8B-B14F-4D97-AF65-F5344CB8AC3E}">
        <p14:creationId xmlns:p14="http://schemas.microsoft.com/office/powerpoint/2010/main" val="399782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3" name="Rectangle 2"/>
          <p:cNvSpPr/>
          <p:nvPr/>
        </p:nvSpPr>
        <p:spPr>
          <a:xfrm>
            <a:off x="215900" y="1526645"/>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0.504  0.083</a:t>
            </a:r>
          </a:p>
          <a:p>
            <a:r>
              <a:rPr lang="en-US" dirty="0" err="1"/>
              <a:t>PatchBurned</a:t>
            </a:r>
            <a:r>
              <a:rPr lang="en-US" dirty="0"/>
              <a:t> </a:t>
            </a:r>
            <a:r>
              <a:rPr lang="en-US" dirty="0" smtClean="0"/>
              <a:t>Forest		 </a:t>
            </a:r>
            <a:r>
              <a:rPr lang="en-US" dirty="0"/>
              <a:t>-1.305  0.126</a:t>
            </a:r>
          </a:p>
          <a:p>
            <a:r>
              <a:rPr lang="en-US" dirty="0" err="1"/>
              <a:t>PatchForest</a:t>
            </a:r>
            <a:r>
              <a:rPr lang="en-US" dirty="0"/>
              <a:t>       </a:t>
            </a:r>
            <a:r>
              <a:rPr lang="en-US" dirty="0" smtClean="0"/>
              <a:t>		 </a:t>
            </a:r>
            <a:r>
              <a:rPr lang="en-US" dirty="0"/>
              <a:t>-0.453  0.113</a:t>
            </a:r>
          </a:p>
          <a:p>
            <a:r>
              <a:rPr lang="en-US" dirty="0" err="1"/>
              <a:t>PatchTransition</a:t>
            </a:r>
            <a:r>
              <a:rPr lang="en-US" dirty="0"/>
              <a:t>   </a:t>
            </a:r>
            <a:r>
              <a:rPr lang="en-US" dirty="0" smtClean="0"/>
              <a:t>		 </a:t>
            </a:r>
            <a:r>
              <a:rPr lang="en-US" dirty="0"/>
              <a:t>-0.834  0.130</a:t>
            </a:r>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0.2497  </a:t>
            </a:r>
            <a:endParaRPr lang="en-US" dirty="0"/>
          </a:p>
          <a:p>
            <a:r>
              <a:rPr lang="en-US" dirty="0"/>
              <a:t> Plot    (Intercept</a:t>
            </a:r>
            <a:r>
              <a:rPr lang="en-US" dirty="0" smtClean="0"/>
              <a:t>)		 </a:t>
            </a:r>
            <a:r>
              <a:rPr lang="en-US" dirty="0"/>
              <a:t>0.1838  </a:t>
            </a:r>
          </a:p>
          <a:p>
            <a:r>
              <a:rPr lang="en-US" dirty="0"/>
              <a:t>Num. levels: Sapling 105, Plot 31</a:t>
            </a:r>
          </a:p>
        </p:txBody>
      </p:sp>
      <p:pic>
        <p:nvPicPr>
          <p:cNvPr id="7" name="Picture 6"/>
          <p:cNvPicPr>
            <a:picLocks noChangeAspect="1"/>
          </p:cNvPicPr>
          <p:nvPr/>
        </p:nvPicPr>
        <p:blipFill>
          <a:blip r:embed="rId2"/>
          <a:stretch>
            <a:fillRect/>
          </a:stretch>
        </p:blipFill>
        <p:spPr>
          <a:xfrm>
            <a:off x="5419322" y="533400"/>
            <a:ext cx="6324600" cy="6324600"/>
          </a:xfrm>
          <a:prstGeom prst="rect">
            <a:avLst/>
          </a:prstGeom>
        </p:spPr>
      </p:pic>
    </p:spTree>
    <p:extLst>
      <p:ext uri="{BB962C8B-B14F-4D97-AF65-F5344CB8AC3E}">
        <p14:creationId xmlns:p14="http://schemas.microsoft.com/office/powerpoint/2010/main" val="378448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5" name="Picture 4"/>
          <p:cNvPicPr>
            <a:picLocks noChangeAspect="1"/>
          </p:cNvPicPr>
          <p:nvPr/>
        </p:nvPicPr>
        <p:blipFill>
          <a:blip r:embed="rId2"/>
          <a:stretch>
            <a:fillRect/>
          </a:stretch>
        </p:blipFill>
        <p:spPr>
          <a:xfrm>
            <a:off x="4350375" y="909033"/>
            <a:ext cx="5785298" cy="5785298"/>
          </a:xfrm>
          <a:prstGeom prst="rect">
            <a:avLst/>
          </a:prstGeom>
        </p:spPr>
      </p:pic>
      <p:sp>
        <p:nvSpPr>
          <p:cNvPr id="4" name="TextBox 3"/>
          <p:cNvSpPr txBox="1"/>
          <p:nvPr/>
        </p:nvSpPr>
        <p:spPr>
          <a:xfrm>
            <a:off x="1545465" y="2305319"/>
            <a:ext cx="917880" cy="369332"/>
          </a:xfrm>
          <a:prstGeom prst="rect">
            <a:avLst/>
          </a:prstGeom>
          <a:noFill/>
        </p:spPr>
        <p:txBody>
          <a:bodyPr wrap="none" rtlCol="0">
            <a:spAutoFit/>
          </a:bodyPr>
          <a:lstStyle/>
          <a:p>
            <a:r>
              <a:rPr lang="en-US" dirty="0" err="1" smtClean="0"/>
              <a:t>ppc</a:t>
            </a:r>
            <a:r>
              <a:rPr lang="en-US" dirty="0" smtClean="0"/>
              <a:t> </a:t>
            </a:r>
            <a:r>
              <a:rPr lang="en-US" dirty="0" err="1" smtClean="0"/>
              <a:t>hist</a:t>
            </a:r>
            <a:endParaRPr lang="en-US" dirty="0"/>
          </a:p>
        </p:txBody>
      </p:sp>
    </p:spTree>
    <p:extLst>
      <p:ext uri="{BB962C8B-B14F-4D97-AF65-F5344CB8AC3E}">
        <p14:creationId xmlns:p14="http://schemas.microsoft.com/office/powerpoint/2010/main" val="356592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23310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Tree>
    <p:extLst>
      <p:ext uri="{BB962C8B-B14F-4D97-AF65-F5344CB8AC3E}">
        <p14:creationId xmlns:p14="http://schemas.microsoft.com/office/powerpoint/2010/main" val="57904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369731"/>
            <a:ext cx="6324600" cy="6324600"/>
          </a:xfrm>
          <a:prstGeom prst="rect">
            <a:avLst/>
          </a:prstGeom>
        </p:spPr>
      </p:pic>
    </p:spTree>
    <p:extLst>
      <p:ext uri="{BB962C8B-B14F-4D97-AF65-F5344CB8AC3E}">
        <p14:creationId xmlns:p14="http://schemas.microsoft.com/office/powerpoint/2010/main" val="1116109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515508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4530680" y="533400"/>
            <a:ext cx="6324600" cy="6324600"/>
          </a:xfrm>
          <a:prstGeom prst="rect">
            <a:avLst/>
          </a:prstGeom>
        </p:spPr>
      </p:pic>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95388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633711" y="533400"/>
            <a:ext cx="6324600" cy="6324600"/>
          </a:xfrm>
          <a:prstGeom prst="rect">
            <a:avLst/>
          </a:prstGeom>
        </p:spPr>
      </p:pic>
    </p:spTree>
    <p:extLst>
      <p:ext uri="{BB962C8B-B14F-4D97-AF65-F5344CB8AC3E}">
        <p14:creationId xmlns:p14="http://schemas.microsoft.com/office/powerpoint/2010/main" val="100951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3700" y="533400"/>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Tree>
    <p:extLst>
      <p:ext uri="{BB962C8B-B14F-4D97-AF65-F5344CB8AC3E}">
        <p14:creationId xmlns:p14="http://schemas.microsoft.com/office/powerpoint/2010/main" val="184897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6472" y="476057"/>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5" name="TextBox 4"/>
          <p:cNvSpPr txBox="1"/>
          <p:nvPr/>
        </p:nvSpPr>
        <p:spPr>
          <a:xfrm>
            <a:off x="289105" y="5926774"/>
            <a:ext cx="3758465" cy="369332"/>
          </a:xfrm>
          <a:prstGeom prst="rect">
            <a:avLst/>
          </a:prstGeom>
          <a:noFill/>
        </p:spPr>
        <p:txBody>
          <a:bodyPr wrap="none" rtlCol="0">
            <a:spAutoFit/>
          </a:bodyPr>
          <a:lstStyle/>
          <a:p>
            <a:r>
              <a:rPr lang="en-US" dirty="0" smtClean="0"/>
              <a:t>harv_GLMMv2_predict_AddRings.png</a:t>
            </a:r>
          </a:p>
        </p:txBody>
      </p:sp>
      <p:sp>
        <p:nvSpPr>
          <p:cNvPr id="7" name="TextBox 6"/>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859990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10" name="Rectangle 9"/>
          <p:cNvSpPr/>
          <p:nvPr/>
        </p:nvSpPr>
        <p:spPr>
          <a:xfrm>
            <a:off x="368300" y="1275009"/>
            <a:ext cx="6715079" cy="5632311"/>
          </a:xfrm>
          <a:prstGeom prst="rect">
            <a:avLst/>
          </a:prstGeom>
        </p:spPr>
        <p:txBody>
          <a:bodyPr wrap="square">
            <a:spAutoFit/>
          </a:bodyPr>
          <a:lstStyle/>
          <a:p>
            <a:r>
              <a:rPr lang="en-US" dirty="0" err="1"/>
              <a:t>stan_glmer</a:t>
            </a:r>
            <a:endParaRPr lang="en-US" dirty="0"/>
          </a:p>
          <a:p>
            <a:r>
              <a:rPr lang="en-US" dirty="0"/>
              <a:t> family:       neg_binomial_2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-0.412  0.082</a:t>
            </a:r>
          </a:p>
          <a:p>
            <a:r>
              <a:rPr lang="en-US" dirty="0" err="1"/>
              <a:t>PatchBurned</a:t>
            </a:r>
            <a:r>
              <a:rPr lang="en-US" dirty="0"/>
              <a:t> Forest </a:t>
            </a:r>
            <a:r>
              <a:rPr lang="en-US" dirty="0" smtClean="0"/>
              <a:t>	-</a:t>
            </a:r>
            <a:r>
              <a:rPr lang="en-US" dirty="0"/>
              <a:t>1.381  0.119</a:t>
            </a:r>
          </a:p>
          <a:p>
            <a:r>
              <a:rPr lang="en-US" dirty="0" err="1"/>
              <a:t>PatchForest</a:t>
            </a:r>
            <a:r>
              <a:rPr lang="en-US" dirty="0"/>
              <a:t>        </a:t>
            </a:r>
            <a:r>
              <a:rPr lang="en-US" dirty="0" smtClean="0"/>
              <a:t>		-</a:t>
            </a:r>
            <a:r>
              <a:rPr lang="en-US" dirty="0"/>
              <a:t>0.516  0.108</a:t>
            </a:r>
          </a:p>
          <a:p>
            <a:r>
              <a:rPr lang="en-US" dirty="0" err="1"/>
              <a:t>PatchTransition</a:t>
            </a:r>
            <a:r>
              <a:rPr lang="en-US" dirty="0"/>
              <a:t>    </a:t>
            </a:r>
            <a:r>
              <a:rPr lang="en-US" dirty="0" smtClean="0"/>
              <a:t>		-</a:t>
            </a:r>
            <a:r>
              <a:rPr lang="en-US" dirty="0"/>
              <a:t>0.908  0.127</a:t>
            </a:r>
          </a:p>
          <a:p>
            <a:endParaRPr lang="en-US" dirty="0"/>
          </a:p>
          <a:p>
            <a:r>
              <a:rPr lang="en-US" dirty="0"/>
              <a:t>Auxiliary parameter(s):</a:t>
            </a:r>
          </a:p>
          <a:p>
            <a:r>
              <a:rPr lang="en-US" dirty="0"/>
              <a:t>                      </a:t>
            </a:r>
            <a:r>
              <a:rPr lang="en-US" dirty="0" smtClean="0"/>
              <a:t>		Median </a:t>
            </a:r>
            <a:r>
              <a:rPr lang="en-US" dirty="0"/>
              <a:t>MAD_SD</a:t>
            </a:r>
          </a:p>
          <a:p>
            <a:r>
              <a:rPr lang="en-US" dirty="0" err="1"/>
              <a:t>reciprocal_dispersion</a:t>
            </a:r>
            <a:r>
              <a:rPr lang="en-US" dirty="0"/>
              <a:t> </a:t>
            </a:r>
            <a:r>
              <a:rPr lang="en-US" dirty="0" smtClean="0"/>
              <a:t>	3.879  </a:t>
            </a:r>
            <a:r>
              <a:rPr lang="en-US" dirty="0"/>
              <a:t>0.341 </a:t>
            </a:r>
          </a:p>
          <a:p>
            <a:endParaRPr lang="en-US" dirty="0"/>
          </a:p>
          <a:p>
            <a:r>
              <a:rPr lang="en-US" dirty="0"/>
              <a:t>Error terms:</a:t>
            </a:r>
          </a:p>
          <a:p>
            <a:r>
              <a:rPr lang="en-US" dirty="0"/>
              <a:t> Groups  Name       </a:t>
            </a:r>
            <a:r>
              <a:rPr lang="en-US" dirty="0" smtClean="0"/>
              <a:t>		 </a:t>
            </a:r>
            <a:r>
              <a:rPr lang="en-US" dirty="0" err="1"/>
              <a:t>Std.Dev</a:t>
            </a:r>
            <a:r>
              <a:rPr lang="en-US" dirty="0"/>
              <a:t>.</a:t>
            </a:r>
          </a:p>
          <a:p>
            <a:r>
              <a:rPr lang="en-US" dirty="0"/>
              <a:t> Sapling (Intercept) </a:t>
            </a:r>
            <a:r>
              <a:rPr lang="en-US" dirty="0" smtClean="0"/>
              <a:t>		0.1292  </a:t>
            </a:r>
            <a:endParaRPr lang="en-US" dirty="0"/>
          </a:p>
          <a:p>
            <a:r>
              <a:rPr lang="en-US" dirty="0"/>
              <a:t> Plot    (Intercept) </a:t>
            </a:r>
            <a:r>
              <a:rPr lang="en-US" dirty="0" smtClean="0"/>
              <a:t>		0.1736  </a:t>
            </a:r>
            <a:endParaRPr lang="en-US" dirty="0"/>
          </a:p>
          <a:p>
            <a:r>
              <a:rPr lang="en-US" dirty="0"/>
              <a:t>Num. levels: Sapling 105, Plot 31 </a:t>
            </a:r>
          </a:p>
        </p:txBody>
      </p:sp>
      <p:pic>
        <p:nvPicPr>
          <p:cNvPr id="11" name="Picture 10"/>
          <p:cNvPicPr>
            <a:picLocks noChangeAspect="1"/>
          </p:cNvPicPr>
          <p:nvPr/>
        </p:nvPicPr>
        <p:blipFill>
          <a:blip r:embed="rId2"/>
          <a:stretch>
            <a:fillRect/>
          </a:stretch>
        </p:blipFill>
        <p:spPr>
          <a:xfrm>
            <a:off x="5867400" y="476057"/>
            <a:ext cx="6324600" cy="6324600"/>
          </a:xfrm>
          <a:prstGeom prst="rect">
            <a:avLst/>
          </a:prstGeom>
        </p:spPr>
      </p:pic>
    </p:spTree>
    <p:extLst>
      <p:ext uri="{BB962C8B-B14F-4D97-AF65-F5344CB8AC3E}">
        <p14:creationId xmlns:p14="http://schemas.microsoft.com/office/powerpoint/2010/main" val="3540474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pic>
        <p:nvPicPr>
          <p:cNvPr id="7" name="Picture 6"/>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12552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450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23045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2959458" y="533400"/>
            <a:ext cx="6324600" cy="6324600"/>
          </a:xfrm>
          <a:prstGeom prst="rect">
            <a:avLst/>
          </a:prstGeom>
        </p:spPr>
      </p:pic>
    </p:spTree>
    <p:extLst>
      <p:ext uri="{BB962C8B-B14F-4D97-AF65-F5344CB8AC3E}">
        <p14:creationId xmlns:p14="http://schemas.microsoft.com/office/powerpoint/2010/main" val="3424329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533400"/>
            <a:ext cx="6324600" cy="6324600"/>
          </a:xfrm>
          <a:prstGeom prst="rect">
            <a:avLst/>
          </a:prstGeom>
        </p:spPr>
      </p:pic>
    </p:spTree>
    <p:extLst>
      <p:ext uri="{BB962C8B-B14F-4D97-AF65-F5344CB8AC3E}">
        <p14:creationId xmlns:p14="http://schemas.microsoft.com/office/powerpoint/2010/main" val="228445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4389013" y="640187"/>
            <a:ext cx="6324600" cy="6324600"/>
          </a:xfrm>
          <a:prstGeom prst="rect">
            <a:avLst/>
          </a:prstGeom>
        </p:spPr>
      </p:pic>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33474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582196" y="533400"/>
            <a:ext cx="6324600" cy="6324600"/>
          </a:xfrm>
          <a:prstGeom prst="rect">
            <a:avLst/>
          </a:prstGeom>
        </p:spPr>
      </p:pic>
    </p:spTree>
    <p:extLst>
      <p:ext uri="{BB962C8B-B14F-4D97-AF65-F5344CB8AC3E}">
        <p14:creationId xmlns:p14="http://schemas.microsoft.com/office/powerpoint/2010/main" val="60451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8016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4530680" y="476057"/>
            <a:ext cx="6324600" cy="6324600"/>
          </a:xfrm>
          <a:prstGeom prst="rect">
            <a:avLst/>
          </a:prstGeom>
        </p:spPr>
      </p:pic>
      <p:sp>
        <p:nvSpPr>
          <p:cNvPr id="6" name="TextBox 5"/>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378982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
        <p:nvSpPr>
          <p:cNvPr id="9" name="Rectangle 8"/>
          <p:cNvSpPr/>
          <p:nvPr/>
        </p:nvSpPr>
        <p:spPr>
          <a:xfrm>
            <a:off x="63500" y="1895805"/>
            <a:ext cx="6096000" cy="4247317"/>
          </a:xfrm>
          <a:prstGeom prst="rect">
            <a:avLst/>
          </a:prstGeom>
        </p:spPr>
        <p:txBody>
          <a:bodyPr>
            <a:spAutoFit/>
          </a:bodyPr>
          <a:lstStyle/>
          <a:p>
            <a:r>
              <a:rPr lang="en-US" dirty="0"/>
              <a:t>Computed from 6000 by 1113 log-likelihood matrix</a:t>
            </a:r>
          </a:p>
          <a:p>
            <a:endParaRPr lang="en-US" dirty="0"/>
          </a:p>
          <a:p>
            <a:r>
              <a:rPr lang="en-US" dirty="0"/>
              <a:t>         </a:t>
            </a:r>
            <a:r>
              <a:rPr lang="en-US" dirty="0" smtClean="0"/>
              <a:t>		Estimate    </a:t>
            </a:r>
            <a:r>
              <a:rPr lang="en-US" dirty="0"/>
              <a:t>SE</a:t>
            </a:r>
          </a:p>
          <a:p>
            <a:r>
              <a:rPr lang="en-US" dirty="0" err="1"/>
              <a:t>elpd_loo</a:t>
            </a:r>
            <a:r>
              <a:rPr lang="en-US" dirty="0"/>
              <a:t>  </a:t>
            </a:r>
            <a:r>
              <a:rPr lang="en-US" dirty="0" smtClean="0"/>
              <a:t>	-</a:t>
            </a:r>
            <a:r>
              <a:rPr lang="en-US" dirty="0"/>
              <a:t>2702.1  </a:t>
            </a:r>
            <a:r>
              <a:rPr lang="en-US" dirty="0" smtClean="0"/>
              <a:t>	74.7</a:t>
            </a:r>
            <a:endParaRPr lang="en-US" dirty="0"/>
          </a:p>
          <a:p>
            <a:r>
              <a:rPr lang="en-US" dirty="0" err="1"/>
              <a:t>p_loo</a:t>
            </a:r>
            <a:r>
              <a:rPr lang="en-US" dirty="0"/>
              <a:t>       </a:t>
            </a:r>
            <a:r>
              <a:rPr lang="en-US" dirty="0" smtClean="0"/>
              <a:t>		181.7  	20.4</a:t>
            </a:r>
            <a:endParaRPr lang="en-US" dirty="0"/>
          </a:p>
          <a:p>
            <a:r>
              <a:rPr lang="en-US" dirty="0" err="1"/>
              <a:t>looic</a:t>
            </a:r>
            <a:r>
              <a:rPr lang="en-US" dirty="0"/>
              <a:t>      </a:t>
            </a:r>
            <a:r>
              <a:rPr lang="en-US" dirty="0" smtClean="0"/>
              <a:t>		5404.1 	149.4</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1093  	98.2</a:t>
            </a:r>
            <a:r>
              <a:rPr lang="en-US" dirty="0"/>
              <a:t>%  </a:t>
            </a:r>
            <a:r>
              <a:rPr lang="en-US" dirty="0" smtClean="0"/>
              <a:t>	 </a:t>
            </a:r>
            <a:r>
              <a:rPr lang="en-US" dirty="0"/>
              <a:t>675       </a:t>
            </a:r>
          </a:p>
          <a:p>
            <a:r>
              <a:rPr lang="en-US" dirty="0"/>
              <a:t> (0.5, 0.7]   (ok)         </a:t>
            </a:r>
            <a:r>
              <a:rPr lang="en-US" dirty="0" smtClean="0"/>
              <a:t>	 </a:t>
            </a:r>
            <a:r>
              <a:rPr lang="en-US" dirty="0"/>
              <a:t>6   </a:t>
            </a:r>
            <a:r>
              <a:rPr lang="en-US" dirty="0" smtClean="0"/>
              <a:t>	0.5</a:t>
            </a:r>
            <a:r>
              <a:rPr lang="en-US" dirty="0"/>
              <a:t>%   </a:t>
            </a:r>
            <a:r>
              <a:rPr lang="en-US" dirty="0" smtClean="0"/>
              <a:t>	287       </a:t>
            </a:r>
            <a:endParaRPr lang="en-US" dirty="0"/>
          </a:p>
          <a:p>
            <a:r>
              <a:rPr lang="en-US" dirty="0"/>
              <a:t>   (0.7, 1]   (bad)         </a:t>
            </a:r>
            <a:r>
              <a:rPr lang="en-US" dirty="0" smtClean="0"/>
              <a:t>	9  	 </a:t>
            </a:r>
            <a:r>
              <a:rPr lang="en-US" dirty="0"/>
              <a:t>0.8%   </a:t>
            </a:r>
            <a:r>
              <a:rPr lang="en-US" dirty="0" smtClean="0"/>
              <a:t>	23        </a:t>
            </a:r>
            <a:endParaRPr lang="en-US" dirty="0"/>
          </a:p>
          <a:p>
            <a:r>
              <a:rPr lang="en-US" dirty="0"/>
              <a:t>   (1, </a:t>
            </a:r>
            <a:r>
              <a:rPr lang="en-US" dirty="0" err="1"/>
              <a:t>Inf</a:t>
            </a:r>
            <a:r>
              <a:rPr lang="en-US" dirty="0"/>
              <a:t>)   (very bad)    </a:t>
            </a:r>
            <a:r>
              <a:rPr lang="en-US" dirty="0" smtClean="0"/>
              <a:t>	5   	0.4</a:t>
            </a:r>
            <a:r>
              <a:rPr lang="en-US" dirty="0"/>
              <a:t>%   </a:t>
            </a:r>
            <a:r>
              <a:rPr lang="en-US" dirty="0" smtClean="0"/>
              <a:t>	3         </a:t>
            </a:r>
            <a:endParaRPr lang="en-US" dirty="0"/>
          </a:p>
        </p:txBody>
      </p:sp>
      <p:sp>
        <p:nvSpPr>
          <p:cNvPr id="10" name="Rectangle 9"/>
          <p:cNvSpPr/>
          <p:nvPr/>
        </p:nvSpPr>
        <p:spPr>
          <a:xfrm>
            <a:off x="6104586" y="1888060"/>
            <a:ext cx="5795492" cy="4247317"/>
          </a:xfrm>
          <a:prstGeom prst="rect">
            <a:avLst/>
          </a:prstGeom>
        </p:spPr>
        <p:txBody>
          <a:bodyPr wrap="square">
            <a:spAutoFit/>
          </a:bodyPr>
          <a:lstStyle/>
          <a:p>
            <a:r>
              <a:rPr lang="en-US" dirty="0"/>
              <a:t>Computed from 6000 by 1113 log-likelihood matrix</a:t>
            </a:r>
          </a:p>
          <a:p>
            <a:endParaRPr lang="en-US" dirty="0"/>
          </a:p>
          <a:p>
            <a:r>
              <a:rPr lang="en-US" dirty="0"/>
              <a:t>         </a:t>
            </a:r>
            <a:r>
              <a:rPr lang="en-US" dirty="0" smtClean="0"/>
              <a:t>		Estimate   SE</a:t>
            </a:r>
            <a:endParaRPr lang="en-US" dirty="0"/>
          </a:p>
          <a:p>
            <a:r>
              <a:rPr lang="en-US" dirty="0" err="1"/>
              <a:t>elpd_loo</a:t>
            </a:r>
            <a:r>
              <a:rPr lang="en-US" dirty="0"/>
              <a:t>  </a:t>
            </a:r>
            <a:r>
              <a:rPr lang="en-US" dirty="0" smtClean="0"/>
              <a:t>	-</a:t>
            </a:r>
            <a:r>
              <a:rPr lang="en-US" dirty="0"/>
              <a:t>2459.2 </a:t>
            </a:r>
            <a:r>
              <a:rPr lang="en-US" dirty="0" smtClean="0"/>
              <a:t>	32.8</a:t>
            </a:r>
            <a:endParaRPr lang="en-US" dirty="0"/>
          </a:p>
          <a:p>
            <a:r>
              <a:rPr lang="en-US" dirty="0" err="1"/>
              <a:t>p_loo</a:t>
            </a:r>
            <a:r>
              <a:rPr lang="en-US" dirty="0"/>
              <a:t>        </a:t>
            </a:r>
            <a:r>
              <a:rPr lang="en-US" dirty="0" smtClean="0"/>
              <a:t>	40.2  	3.7</a:t>
            </a:r>
            <a:endParaRPr lang="en-US" dirty="0"/>
          </a:p>
          <a:p>
            <a:r>
              <a:rPr lang="en-US" dirty="0" err="1"/>
              <a:t>looic</a:t>
            </a:r>
            <a:r>
              <a:rPr lang="en-US" dirty="0"/>
              <a:t>      </a:t>
            </a:r>
            <a:r>
              <a:rPr lang="en-US" dirty="0" smtClean="0"/>
              <a:t>		4918.4 	65.6</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1109  	99.6</a:t>
            </a:r>
            <a:r>
              <a:rPr lang="en-US" dirty="0"/>
              <a:t>%   </a:t>
            </a:r>
            <a:r>
              <a:rPr lang="en-US" dirty="0" smtClean="0"/>
              <a:t>	2640      </a:t>
            </a:r>
            <a:endParaRPr lang="en-US" dirty="0"/>
          </a:p>
          <a:p>
            <a:r>
              <a:rPr lang="en-US" dirty="0"/>
              <a:t> (0.5, 0.7]   (ok)          </a:t>
            </a:r>
            <a:r>
              <a:rPr lang="en-US" dirty="0" smtClean="0"/>
              <a:t>	3   	0.3</a:t>
            </a:r>
            <a:r>
              <a:rPr lang="en-US" dirty="0"/>
              <a:t>%   </a:t>
            </a:r>
            <a:r>
              <a:rPr lang="en-US" dirty="0" smtClean="0"/>
              <a:t>	377       </a:t>
            </a:r>
            <a:endParaRPr lang="en-US" dirty="0"/>
          </a:p>
          <a:p>
            <a:r>
              <a:rPr lang="en-US" dirty="0"/>
              <a:t>   (0.7, 1]   (bad)         </a:t>
            </a:r>
            <a:r>
              <a:rPr lang="en-US" dirty="0" smtClean="0"/>
              <a:t>	1   	0.1</a:t>
            </a:r>
            <a:r>
              <a:rPr lang="en-US" dirty="0"/>
              <a:t>%   </a:t>
            </a:r>
            <a:r>
              <a:rPr lang="en-US" dirty="0" smtClean="0"/>
              <a:t>	58        </a:t>
            </a:r>
            <a:endParaRPr lang="en-US" dirty="0"/>
          </a:p>
          <a:p>
            <a:r>
              <a:rPr lang="en-US" dirty="0"/>
              <a:t>   (1, </a:t>
            </a:r>
            <a:r>
              <a:rPr lang="en-US" dirty="0" err="1"/>
              <a:t>Inf</a:t>
            </a:r>
            <a:r>
              <a:rPr lang="en-US" dirty="0"/>
              <a:t>)   (very bad)   </a:t>
            </a:r>
            <a:r>
              <a:rPr lang="en-US" dirty="0" smtClean="0"/>
              <a:t>	 </a:t>
            </a:r>
            <a:r>
              <a:rPr lang="en-US" dirty="0"/>
              <a:t>0   </a:t>
            </a:r>
            <a:r>
              <a:rPr lang="en-US" dirty="0" smtClean="0"/>
              <a:t>	0.0</a:t>
            </a:r>
            <a:r>
              <a:rPr lang="en-US" dirty="0"/>
              <a:t>%   </a:t>
            </a:r>
            <a:r>
              <a:rPr lang="en-US" dirty="0" smtClean="0"/>
              <a:t>	&lt;</a:t>
            </a:r>
            <a:r>
              <a:rPr lang="en-US" dirty="0"/>
              <a:t>NA&gt;      </a:t>
            </a:r>
          </a:p>
        </p:txBody>
      </p:sp>
    </p:spTree>
    <p:extLst>
      <p:ext uri="{BB962C8B-B14F-4D97-AF65-F5344CB8AC3E}">
        <p14:creationId xmlns:p14="http://schemas.microsoft.com/office/powerpoint/2010/main" val="376081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919212" y="2821099"/>
            <a:ext cx="6096000" cy="923330"/>
          </a:xfrm>
          <a:prstGeom prst="rect">
            <a:avLst/>
          </a:prstGeom>
        </p:spPr>
        <p:txBody>
          <a:bodyPr>
            <a:spAutoFit/>
          </a:bodyPr>
          <a:lstStyle/>
          <a:p>
            <a:r>
              <a:rPr lang="en-US" dirty="0" smtClean="0"/>
              <a:t>			</a:t>
            </a:r>
            <a:r>
              <a:rPr lang="en-US" dirty="0" err="1" smtClean="0"/>
              <a:t>elpd_diff</a:t>
            </a:r>
            <a:r>
              <a:rPr lang="en-US" dirty="0" smtClean="0"/>
              <a:t> 		</a:t>
            </a:r>
            <a:r>
              <a:rPr lang="en-US" dirty="0" err="1" smtClean="0"/>
              <a:t>se_diff</a:t>
            </a:r>
            <a:endParaRPr lang="en-US" dirty="0"/>
          </a:p>
          <a:p>
            <a:r>
              <a:rPr lang="en-US" dirty="0"/>
              <a:t>harv_glmer2_nb    </a:t>
            </a:r>
            <a:r>
              <a:rPr lang="en-US" dirty="0" smtClean="0"/>
              <a:t>		  </a:t>
            </a:r>
            <a:r>
              <a:rPr lang="en-US" dirty="0"/>
              <a:t>0.0       </a:t>
            </a:r>
            <a:r>
              <a:rPr lang="en-US" dirty="0" smtClean="0"/>
              <a:t>		0.0 </a:t>
            </a:r>
            <a:endParaRPr lang="en-US" dirty="0"/>
          </a:p>
          <a:p>
            <a:r>
              <a:rPr lang="en-US" dirty="0"/>
              <a:t>harv_glmer2_pois </a:t>
            </a:r>
            <a:r>
              <a:rPr lang="en-US" dirty="0" smtClean="0"/>
              <a:t>		-</a:t>
            </a:r>
            <a:r>
              <a:rPr lang="en-US" dirty="0"/>
              <a:t>242.9     </a:t>
            </a:r>
            <a:r>
              <a:rPr lang="en-US" dirty="0" smtClean="0"/>
              <a:t>		47.7 </a:t>
            </a:r>
            <a:endParaRPr lang="en-US" dirty="0"/>
          </a:p>
        </p:txBody>
      </p:sp>
      <p:sp>
        <p:nvSpPr>
          <p:cNvPr id="8" name="TextBox 7"/>
          <p:cNvSpPr txBox="1"/>
          <p:nvPr/>
        </p:nvSpPr>
        <p:spPr>
          <a:xfrm>
            <a:off x="5453484" y="1972736"/>
            <a:ext cx="1423659" cy="369332"/>
          </a:xfrm>
          <a:prstGeom prst="rect">
            <a:avLst/>
          </a:prstGeom>
          <a:noFill/>
        </p:spPr>
        <p:txBody>
          <a:bodyPr wrap="none" rtlCol="0">
            <a:spAutoFit/>
          </a:bodyPr>
          <a:lstStyle/>
          <a:p>
            <a:r>
              <a:rPr lang="en-US" dirty="0" smtClean="0"/>
              <a:t>loo compare:</a:t>
            </a:r>
            <a:endParaRPr lang="en-US" dirty="0"/>
          </a:p>
        </p:txBody>
      </p:sp>
      <p:sp>
        <p:nvSpPr>
          <p:cNvPr id="9" name="TextBox 8"/>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Tree>
    <p:extLst>
      <p:ext uri="{BB962C8B-B14F-4D97-AF65-F5344CB8AC3E}">
        <p14:creationId xmlns:p14="http://schemas.microsoft.com/office/powerpoint/2010/main" val="191342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8139" y="3244334"/>
            <a:ext cx="4599914" cy="369332"/>
          </a:xfrm>
          <a:prstGeom prst="rect">
            <a:avLst/>
          </a:prstGeom>
          <a:noFill/>
        </p:spPr>
        <p:txBody>
          <a:bodyPr wrap="none" rtlCol="0">
            <a:spAutoFit/>
          </a:bodyPr>
          <a:lstStyle/>
          <a:p>
            <a:r>
              <a:rPr lang="en-US" b="1" dirty="0" smtClean="0"/>
              <a:t>Uncertainty Estimates of Duncan Rings-to-pith</a:t>
            </a:r>
            <a:endParaRPr lang="en-US" b="1" dirty="0"/>
          </a:p>
        </p:txBody>
      </p:sp>
    </p:spTree>
    <p:extLst>
      <p:ext uri="{BB962C8B-B14F-4D97-AF65-F5344CB8AC3E}">
        <p14:creationId xmlns:p14="http://schemas.microsoft.com/office/powerpoint/2010/main" val="1142984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467" y="1012090"/>
            <a:ext cx="6096000" cy="5632311"/>
          </a:xfrm>
          <a:prstGeom prst="rect">
            <a:avLst/>
          </a:prstGeom>
        </p:spPr>
        <p:txBody>
          <a:bodyPr>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MAD_SD</a:t>
            </a:r>
            <a:endParaRPr lang="en-US" dirty="0"/>
          </a:p>
          <a:p>
            <a:r>
              <a:rPr lang="en-US" dirty="0"/>
              <a:t>(Intercept)        </a:t>
            </a:r>
            <a:r>
              <a:rPr lang="en-US" dirty="0" smtClean="0"/>
              <a:t>		-</a:t>
            </a:r>
            <a:r>
              <a:rPr lang="en-US" dirty="0"/>
              <a:t>2.00   0.12 </a:t>
            </a:r>
          </a:p>
          <a:p>
            <a:r>
              <a:rPr lang="en-US" dirty="0" err="1"/>
              <a:t>patchBurned</a:t>
            </a:r>
            <a:r>
              <a:rPr lang="en-US" dirty="0"/>
              <a:t> Forest  </a:t>
            </a:r>
            <a:r>
              <a:rPr lang="en-US" dirty="0" smtClean="0"/>
              <a:t>	0.72   </a:t>
            </a:r>
            <a:r>
              <a:rPr lang="en-US" dirty="0"/>
              <a:t>0.18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1.51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0.640   </a:t>
            </a:r>
          </a:p>
          <a:p>
            <a:r>
              <a:rPr lang="en-US" dirty="0"/>
              <a:t> Residual             0.281   </a:t>
            </a:r>
          </a:p>
          <a:p>
            <a:r>
              <a:rPr lang="en-US" dirty="0"/>
              <a:t>Num. levels: tree 122 </a:t>
            </a:r>
          </a:p>
        </p:txBody>
      </p:sp>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Rectangle 3"/>
          <p:cNvSpPr/>
          <p:nvPr/>
        </p:nvSpPr>
        <p:spPr>
          <a:xfrm>
            <a:off x="6898784" y="1012089"/>
            <a:ext cx="4975537" cy="5632311"/>
          </a:xfrm>
          <a:prstGeom prst="rect">
            <a:avLst/>
          </a:prstGeom>
        </p:spPr>
        <p:txBody>
          <a:bodyPr wrap="square">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2.00   0.12 </a:t>
            </a:r>
          </a:p>
          <a:p>
            <a:r>
              <a:rPr lang="en-US" dirty="0" err="1"/>
              <a:t>patchBurned</a:t>
            </a:r>
            <a:r>
              <a:rPr lang="en-US" dirty="0"/>
              <a:t> Forest  </a:t>
            </a:r>
            <a:r>
              <a:rPr lang="en-US" dirty="0" smtClean="0"/>
              <a:t>	0.65   </a:t>
            </a:r>
            <a:r>
              <a:rPr lang="en-US" dirty="0"/>
              <a:t>0.17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1.50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0.634   </a:t>
            </a:r>
          </a:p>
          <a:p>
            <a:r>
              <a:rPr lang="en-US" dirty="0"/>
              <a:t> Residual             0.281   </a:t>
            </a:r>
          </a:p>
          <a:p>
            <a:r>
              <a:rPr lang="en-US" dirty="0"/>
              <a:t>Num. levels: tree 122 </a:t>
            </a:r>
          </a:p>
        </p:txBody>
      </p:sp>
    </p:spTree>
    <p:extLst>
      <p:ext uri="{BB962C8B-B14F-4D97-AF65-F5344CB8AC3E}">
        <p14:creationId xmlns:p14="http://schemas.microsoft.com/office/powerpoint/2010/main" val="3818759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7a348beb-d7d4-44cf-905b-192b1574abd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159098" y="2203295"/>
            <a:ext cx="5013355" cy="3669471"/>
          </a:xfrm>
          <a:prstGeom prst="rect">
            <a:avLst/>
          </a:prstGeom>
        </p:spPr>
      </p:pic>
      <p:sp>
        <p:nvSpPr>
          <p:cNvPr id="5" name="TextBox 4"/>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6" name="AutoShape 6" descr="http://127.0.0.1:21741/graphics/b6c3f493-701d-4686-b2e4-1e543467936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424590" y="2206099"/>
            <a:ext cx="5009524" cy="3666667"/>
          </a:xfrm>
          <a:prstGeom prst="rect">
            <a:avLst/>
          </a:prstGeom>
        </p:spPr>
      </p:pic>
    </p:spTree>
    <p:extLst>
      <p:ext uri="{BB962C8B-B14F-4D97-AF65-F5344CB8AC3E}">
        <p14:creationId xmlns:p14="http://schemas.microsoft.com/office/powerpoint/2010/main" val="3085953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166" y="2511381"/>
            <a:ext cx="5049923" cy="3696236"/>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73074" y="2511381"/>
            <a:ext cx="5009524" cy="3666667"/>
          </a:xfrm>
          <a:prstGeom prst="rect">
            <a:avLst/>
          </a:prstGeom>
        </p:spPr>
      </p:pic>
    </p:spTree>
    <p:extLst>
      <p:ext uri="{BB962C8B-B14F-4D97-AF65-F5344CB8AC3E}">
        <p14:creationId xmlns:p14="http://schemas.microsoft.com/office/powerpoint/2010/main" val="252402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580" y="2318196"/>
            <a:ext cx="5133780" cy="3757615"/>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437469" y="2318196"/>
            <a:ext cx="5009524" cy="3666667"/>
          </a:xfrm>
          <a:prstGeom prst="rect">
            <a:avLst/>
          </a:prstGeom>
        </p:spPr>
      </p:pic>
    </p:spTree>
    <p:extLst>
      <p:ext uri="{BB962C8B-B14F-4D97-AF65-F5344CB8AC3E}">
        <p14:creationId xmlns:p14="http://schemas.microsoft.com/office/powerpoint/2010/main" val="145890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8235" y="2067004"/>
            <a:ext cx="5447765" cy="3987433"/>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AutoShape 2" descr="http://127.0.0.1:21741/graphics/fa3d58b2-014d-43f1-9a18-2def8db7417e.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6321558" y="2067004"/>
            <a:ext cx="5447765" cy="3987433"/>
          </a:xfrm>
          <a:prstGeom prst="rect">
            <a:avLst/>
          </a:prstGeom>
        </p:spPr>
      </p:pic>
    </p:spTree>
    <p:extLst>
      <p:ext uri="{BB962C8B-B14F-4D97-AF65-F5344CB8AC3E}">
        <p14:creationId xmlns:p14="http://schemas.microsoft.com/office/powerpoint/2010/main" val="211505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86001f2c-08e4-4ab2-b992-b61a262064a8.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63639" y="2084928"/>
            <a:ext cx="5164429" cy="3780048"/>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295801" y="2084928"/>
            <a:ext cx="5164429" cy="3780048"/>
          </a:xfrm>
          <a:prstGeom prst="rect">
            <a:avLst/>
          </a:prstGeom>
        </p:spPr>
      </p:pic>
    </p:spTree>
    <p:extLst>
      <p:ext uri="{BB962C8B-B14F-4D97-AF65-F5344CB8AC3E}">
        <p14:creationId xmlns:p14="http://schemas.microsoft.com/office/powerpoint/2010/main" val="4003807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0829651e-7952-46b6-9e5b-5782e0edccb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68300" y="2228045"/>
            <a:ext cx="5502919" cy="4027802"/>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095999" y="2228045"/>
            <a:ext cx="5502919" cy="4027802"/>
          </a:xfrm>
          <a:prstGeom prst="rect">
            <a:avLst/>
          </a:prstGeom>
        </p:spPr>
      </p:pic>
    </p:spTree>
    <p:extLst>
      <p:ext uri="{BB962C8B-B14F-4D97-AF65-F5344CB8AC3E}">
        <p14:creationId xmlns:p14="http://schemas.microsoft.com/office/powerpoint/2010/main" val="419786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3" y="1931831"/>
            <a:ext cx="5870253" cy="4296668"/>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179889" y="1931831"/>
            <a:ext cx="5870253" cy="4296668"/>
          </a:xfrm>
          <a:prstGeom prst="rect">
            <a:avLst/>
          </a:prstGeom>
        </p:spPr>
      </p:pic>
    </p:spTree>
    <p:extLst>
      <p:ext uri="{BB962C8B-B14F-4D97-AF65-F5344CB8AC3E}">
        <p14:creationId xmlns:p14="http://schemas.microsoft.com/office/powerpoint/2010/main" val="1989587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68" y="2112134"/>
            <a:ext cx="5635522" cy="4124859"/>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47316" y="2112134"/>
            <a:ext cx="5635521" cy="4124859"/>
          </a:xfrm>
          <a:prstGeom prst="rect">
            <a:avLst/>
          </a:prstGeom>
        </p:spPr>
      </p:pic>
    </p:spTree>
    <p:extLst>
      <p:ext uri="{BB962C8B-B14F-4D97-AF65-F5344CB8AC3E}">
        <p14:creationId xmlns:p14="http://schemas.microsoft.com/office/powerpoint/2010/main" val="2175253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4102"/>
            <a:ext cx="6093006" cy="4459710"/>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098994" y="1584102"/>
            <a:ext cx="6093006" cy="4459710"/>
          </a:xfrm>
          <a:prstGeom prst="rect">
            <a:avLst/>
          </a:prstGeom>
        </p:spPr>
      </p:pic>
    </p:spTree>
    <p:extLst>
      <p:ext uri="{BB962C8B-B14F-4D97-AF65-F5344CB8AC3E}">
        <p14:creationId xmlns:p14="http://schemas.microsoft.com/office/powerpoint/2010/main" val="407330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10018</TotalTime>
  <Words>2881</Words>
  <Application>Microsoft Office PowerPoint</Application>
  <PresentationFormat>Widescreen</PresentationFormat>
  <Paragraphs>489</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84</cp:revision>
  <dcterms:created xsi:type="dcterms:W3CDTF">2020-11-26T00:59:45Z</dcterms:created>
  <dcterms:modified xsi:type="dcterms:W3CDTF">2021-03-05T21:59:29Z</dcterms:modified>
</cp:coreProperties>
</file>